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64" r:id="rId2"/>
    <p:sldId id="292" r:id="rId3"/>
    <p:sldId id="366" r:id="rId4"/>
    <p:sldId id="431" r:id="rId5"/>
    <p:sldId id="459" r:id="rId6"/>
    <p:sldId id="295" r:id="rId7"/>
    <p:sldId id="451" r:id="rId8"/>
    <p:sldId id="462" r:id="rId9"/>
    <p:sldId id="452" r:id="rId10"/>
    <p:sldId id="453" r:id="rId11"/>
    <p:sldId id="454" r:id="rId12"/>
    <p:sldId id="463" r:id="rId13"/>
    <p:sldId id="464" r:id="rId14"/>
    <p:sldId id="465" r:id="rId15"/>
    <p:sldId id="439" r:id="rId16"/>
    <p:sldId id="440" r:id="rId17"/>
    <p:sldId id="457" r:id="rId18"/>
    <p:sldId id="461" r:id="rId19"/>
    <p:sldId id="446" r:id="rId20"/>
    <p:sldId id="3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fen Rochel" initials="SR" lastIdx="13" clrIdx="0">
    <p:extLst>
      <p:ext uri="{19B8F6BF-5375-455C-9EA6-DF929625EA0E}">
        <p15:presenceInfo xmlns:p15="http://schemas.microsoft.com/office/powerpoint/2012/main" userId="Steffen Roch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2" autoAdjust="0"/>
    <p:restoredTop sz="83067" autoAdjust="0"/>
  </p:normalViewPr>
  <p:slideViewPr>
    <p:cSldViewPr snapToGrid="0">
      <p:cViewPr varScale="1">
        <p:scale>
          <a:sx n="92" d="100"/>
          <a:sy n="92" d="100"/>
        </p:scale>
        <p:origin x="164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49A95-4837-4C46-99D1-0D4A131B7EB6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3ED36-274F-43BF-A042-C857500FB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7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5678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83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42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4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75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3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9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71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7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8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28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3ED36-274F-43BF-A042-C857500FBB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9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2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0" t="265" r="1" b="-1674"/>
          <a:stretch/>
        </p:blipFill>
        <p:spPr>
          <a:xfrm>
            <a:off x="0" y="1"/>
            <a:ext cx="12192000" cy="6990316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5274697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782697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2544305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3544768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849" y="582741"/>
            <a:ext cx="1305859" cy="7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2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AA2905-B0D7-4690-9884-C3E29536B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E31985-5D7A-46EF-AEFE-3E3FD0DBD0C7}"/>
              </a:ext>
            </a:extLst>
          </p:cNvPr>
          <p:cNvSpPr/>
          <p:nvPr userDrawn="1"/>
        </p:nvSpPr>
        <p:spPr>
          <a:xfrm>
            <a:off x="0" y="0"/>
            <a:ext cx="12192000" cy="6855461"/>
          </a:xfrm>
          <a:prstGeom prst="rect">
            <a:avLst/>
          </a:prstGeom>
          <a:solidFill>
            <a:srgbClr val="00080C">
              <a:alpha val="6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E824A-431F-48F5-9943-918589BD1505}"/>
              </a:ext>
            </a:extLst>
          </p:cNvPr>
          <p:cNvSpPr txBox="1"/>
          <p:nvPr userDrawn="1"/>
        </p:nvSpPr>
        <p:spPr>
          <a:xfrm>
            <a:off x="449053" y="6403251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933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Trademark</a:t>
            </a:r>
            <a:endParaRPr lang="en-US" sz="933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9B20BB-A2C2-4227-947A-83D033F08B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918" y="6275881"/>
            <a:ext cx="591151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2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2047740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75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mi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B305B6-A83B-42E6-87AA-8399189A6F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16625" y="-5292"/>
            <a:ext cx="6175375" cy="6863292"/>
          </a:xfrm>
          <a:custGeom>
            <a:avLst/>
            <a:gdLst>
              <a:gd name="connsiteX0" fmla="*/ 0 w 7399020"/>
              <a:gd name="connsiteY0" fmla="*/ 0 h 8229600"/>
              <a:gd name="connsiteX1" fmla="*/ 7399020 w 7399020"/>
              <a:gd name="connsiteY1" fmla="*/ 0 h 8229600"/>
              <a:gd name="connsiteX2" fmla="*/ 7399020 w 7399020"/>
              <a:gd name="connsiteY2" fmla="*/ 8229600 h 8229600"/>
              <a:gd name="connsiteX3" fmla="*/ 0 w 7399020"/>
              <a:gd name="connsiteY3" fmla="*/ 8229600 h 8229600"/>
              <a:gd name="connsiteX4" fmla="*/ 0 w 7399020"/>
              <a:gd name="connsiteY4" fmla="*/ 0 h 8229600"/>
              <a:gd name="connsiteX0" fmla="*/ 273050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30500 w 7399020"/>
              <a:gd name="connsiteY4" fmla="*/ 0 h 8235950"/>
              <a:gd name="connsiteX0" fmla="*/ 2743180 w 7399020"/>
              <a:gd name="connsiteY0" fmla="*/ 0 h 8235950"/>
              <a:gd name="connsiteX1" fmla="*/ 7399020 w 7399020"/>
              <a:gd name="connsiteY1" fmla="*/ 6350 h 8235950"/>
              <a:gd name="connsiteX2" fmla="*/ 7399020 w 7399020"/>
              <a:gd name="connsiteY2" fmla="*/ 8235950 h 8235950"/>
              <a:gd name="connsiteX3" fmla="*/ 0 w 7399020"/>
              <a:gd name="connsiteY3" fmla="*/ 8235950 h 8235950"/>
              <a:gd name="connsiteX4" fmla="*/ 2743180 w 7399020"/>
              <a:gd name="connsiteY4" fmla="*/ 0 h 823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9020" h="8235950">
                <a:moveTo>
                  <a:pt x="2743180" y="0"/>
                </a:moveTo>
                <a:lnTo>
                  <a:pt x="7399020" y="6350"/>
                </a:lnTo>
                <a:lnTo>
                  <a:pt x="7399020" y="8235950"/>
                </a:lnTo>
                <a:lnTo>
                  <a:pt x="0" y="8235950"/>
                </a:lnTo>
                <a:lnTo>
                  <a:pt x="2743180" y="0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i="0"/>
            </a:lvl1pPr>
          </a:lstStyle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05DAD-B9C5-4DA9-9A7E-F716B6E44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83215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37189"/>
            <a:ext cx="11655840" cy="904863"/>
          </a:xfrm>
        </p:spPr>
        <p:txBody>
          <a:bodyPr lIns="182880" tIns="146304" rIns="182880" bIns="146304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10C3233-1934-4D38-B528-4F5EEE305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048" y="2211567"/>
            <a:ext cx="4341813" cy="1077218"/>
          </a:xfrm>
          <a:ln w="38100" cap="sq">
            <a:gradFill>
              <a:gsLst>
                <a:gs pos="100000">
                  <a:schemeClr val="accent4"/>
                </a:gs>
                <a:gs pos="0">
                  <a:schemeClr val="accent2"/>
                </a:gs>
              </a:gsLst>
              <a:lin ang="0" scaled="0"/>
            </a:gradFill>
            <a:miter lim="800000"/>
          </a:ln>
        </p:spPr>
        <p:txBody>
          <a:bodyPr lIns="274320" tIns="274320" rIns="274320" bIns="274320"/>
          <a:lstStyle>
            <a:lvl1pPr marL="304788" indent="-304788">
              <a:lnSpc>
                <a:spcPct val="100000"/>
              </a:lnSpc>
              <a:spcBef>
                <a:spcPts val="0"/>
              </a:spcBef>
              <a:spcAft>
                <a:spcPts val="833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lang="en-US" sz="2000" b="0" kern="1200" spc="0" baseline="0" dirty="0" smtClean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336143" indent="0">
              <a:buFont typeface="Arial" panose="020B0604020202020204" pitchFamily="34" charset="0"/>
              <a:buNone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Write out the main points that you’ll be covering here.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95E15808-C7B1-504C-82A0-8B31D2DB67D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34938" y="6317276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24195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4DE0-4CB4-4D4A-B0A3-6F643C369697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52A3A-02C8-44C3-884B-D1861089D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-mmlab/mmac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zhreshold/decor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luon-cv.mxnet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hyperlink" Target="https://github.com/dmlc/gluon-c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8525" y="2625603"/>
            <a:ext cx="10363200" cy="1026036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GluonCV</a:t>
            </a:r>
            <a:r>
              <a:rPr 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: </a:t>
            </a:r>
            <a:r>
              <a:rPr lang="en-US" altLang="zh-CN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Video</a:t>
            </a:r>
            <a:r>
              <a:rPr lang="zh-CN" altLang="en-US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Action Recognition</a:t>
            </a:r>
            <a:endParaRPr lang="en-US" sz="4000" dirty="0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E581EF-8A27-4828-B2A0-94ED32196F8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20000"/>
          </a:blip>
          <a:stretch>
            <a:fillRect/>
          </a:stretch>
        </p:blipFill>
        <p:spPr>
          <a:xfrm>
            <a:off x="6951435" y="3066585"/>
            <a:ext cx="4700915" cy="3130532"/>
          </a:xfrm>
          <a:prstGeom prst="rect">
            <a:avLst/>
          </a:prstGeom>
        </p:spPr>
      </p:pic>
      <p:pic>
        <p:nvPicPr>
          <p:cNvPr id="5" name="Picture 2" descr="http://mxnet.incubator.apache.org/_static/mxnet.png">
            <a:extLst>
              <a:ext uri="{FF2B5EF4-FFF2-40B4-BE49-F238E27FC236}">
                <a16:creationId xmlns:a16="http://schemas.microsoft.com/office/drawing/2014/main" id="{AE21808A-0D34-1E41-9697-21B279B0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5751" y="167144"/>
            <a:ext cx="2716139" cy="9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I3D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7" y="4859380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Inflating 2D CNNs to 3D, and bootstrapping 3D filters from 2D filters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>
                <a:solidFill>
                  <a:schemeClr val="bg1"/>
                </a:solidFill>
              </a:rPr>
              <a:t>Joao </a:t>
            </a:r>
            <a:r>
              <a:rPr lang="en-US" sz="2000" baseline="30000" dirty="0" err="1">
                <a:solidFill>
                  <a:schemeClr val="bg1"/>
                </a:solidFill>
              </a:rPr>
              <a:t>Carreira</a:t>
            </a:r>
            <a:r>
              <a:rPr lang="en-US" sz="2000" baseline="30000" dirty="0">
                <a:solidFill>
                  <a:schemeClr val="bg1"/>
                </a:solidFill>
              </a:rPr>
              <a:t> and Andrew Zisserman., Quo Vadis, Action Recognition? A New Model and the Kinetics Dataset, CVPR 2017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E899E-D587-9644-8B22-97CD7364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75" y="1144712"/>
            <a:ext cx="8880231" cy="36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Non-local Neural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7" y="4721894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Introduce non-local (self-attention) block to capture long-range temporal dependencies.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 err="1">
                <a:solidFill>
                  <a:schemeClr val="bg1"/>
                </a:solidFill>
              </a:rPr>
              <a:t>Xiaolong</a:t>
            </a:r>
            <a:r>
              <a:rPr lang="en-US" sz="2000" baseline="30000" dirty="0">
                <a:solidFill>
                  <a:schemeClr val="bg1"/>
                </a:solidFill>
              </a:rPr>
              <a:t> Wang et al., Non-local Neural Networks, CVPR 2018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DDAB5-E7A2-7E4C-BBC8-C9965675C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372" y="1174385"/>
            <a:ext cx="4165797" cy="3343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F64EE8-AE09-2249-9BBA-B72276E57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31" y="1174386"/>
            <a:ext cx="5549100" cy="334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SlowFast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7" y="4793774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Two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branch,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slow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fast,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handle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video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classification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with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less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>
                <a:solidFill>
                  <a:schemeClr val="bg1"/>
                </a:solidFill>
              </a:rPr>
              <a:t>Christoph </a:t>
            </a:r>
            <a:r>
              <a:rPr lang="en-US" sz="2000" baseline="30000" dirty="0" err="1">
                <a:solidFill>
                  <a:schemeClr val="bg1"/>
                </a:solidFill>
              </a:rPr>
              <a:t>Feichtenhofer</a:t>
            </a:r>
            <a:r>
              <a:rPr lang="en-US" sz="2000" baseline="30000" dirty="0">
                <a:solidFill>
                  <a:schemeClr val="bg1"/>
                </a:solidFill>
              </a:rPr>
              <a:t> et al. </a:t>
            </a:r>
            <a:r>
              <a:rPr lang="en-US" sz="2000" baseline="30000" dirty="0" err="1">
                <a:solidFill>
                  <a:schemeClr val="bg1"/>
                </a:solidFill>
              </a:rPr>
              <a:t>SlowFast</a:t>
            </a:r>
            <a:r>
              <a:rPr lang="en-US" sz="2000" baseline="30000" dirty="0">
                <a:solidFill>
                  <a:schemeClr val="bg1"/>
                </a:solidFill>
              </a:rPr>
              <a:t> Networks for Video Recognition, </a:t>
            </a:r>
            <a:r>
              <a:rPr lang="en-US" altLang="zh-CN" sz="2000" baseline="30000" dirty="0">
                <a:solidFill>
                  <a:schemeClr val="bg1"/>
                </a:solidFill>
              </a:rPr>
              <a:t>ICCV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>
                <a:solidFill>
                  <a:schemeClr val="bg1"/>
                </a:solidFill>
              </a:rPr>
              <a:t>2019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E98EA-300D-1347-8375-1E6BAAAD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5" y="1051594"/>
            <a:ext cx="73025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1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R2+1D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388219" y="4951151"/>
            <a:ext cx="9415549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Explore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various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mixed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architectures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efficient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video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modeling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aseline="30000" dirty="0">
                <a:solidFill>
                  <a:schemeClr val="bg1"/>
                </a:solidFill>
              </a:rPr>
              <a:t>Du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>
                <a:solidFill>
                  <a:schemeClr val="bg1"/>
                </a:solidFill>
              </a:rPr>
              <a:t>Tran</a:t>
            </a:r>
            <a:r>
              <a:rPr lang="en-US" sz="2000" baseline="30000" dirty="0">
                <a:solidFill>
                  <a:schemeClr val="bg1"/>
                </a:solidFill>
              </a:rPr>
              <a:t> et al., A Closer Look at Spatiotemporal Convolutions for Action Recognition, CVPR 2018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A1DF5-6817-6E44-9421-159A82404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227" y="1064662"/>
            <a:ext cx="9293535" cy="36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SCSampler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7" y="4721894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Simple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idea,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select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salient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clips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aseline="30000" dirty="0">
                <a:solidFill>
                  <a:schemeClr val="bg1"/>
                </a:solidFill>
              </a:rPr>
              <a:t>Bruno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 err="1">
                <a:solidFill>
                  <a:schemeClr val="bg1"/>
                </a:solidFill>
              </a:rPr>
              <a:t>Korbar</a:t>
            </a:r>
            <a:r>
              <a:rPr lang="en-US" sz="2000" baseline="30000" dirty="0">
                <a:solidFill>
                  <a:schemeClr val="bg1"/>
                </a:solidFill>
              </a:rPr>
              <a:t> et al., </a:t>
            </a:r>
            <a:r>
              <a:rPr lang="en-US" sz="2000" baseline="30000" dirty="0" err="1">
                <a:solidFill>
                  <a:schemeClr val="bg1"/>
                </a:solidFill>
              </a:rPr>
              <a:t>SCSampler</a:t>
            </a:r>
            <a:r>
              <a:rPr lang="en-US" sz="2000" baseline="30000" dirty="0">
                <a:solidFill>
                  <a:schemeClr val="bg1"/>
                </a:solidFill>
              </a:rPr>
              <a:t>: Sampling Salient Clips from Video for Efficient Action Recognition, </a:t>
            </a:r>
            <a:r>
              <a:rPr lang="en-US" altLang="zh-CN" sz="2000" baseline="30000" dirty="0">
                <a:solidFill>
                  <a:schemeClr val="bg1"/>
                </a:solidFill>
              </a:rPr>
              <a:t>ICCV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>
                <a:solidFill>
                  <a:schemeClr val="bg1"/>
                </a:solidFill>
              </a:rPr>
              <a:t>2019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1E982-AFFF-7B44-BD1E-3D69BAE2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1" y="1190624"/>
            <a:ext cx="8643257" cy="34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8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625795" y="295327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Implement SOTA Video Action Recognition Models with </a:t>
            </a:r>
            <a:r>
              <a:rPr lang="en-US" dirty="0" err="1"/>
              <a:t>GluonCV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E4FE98-CEC5-E84B-853E-CB4294E1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86003"/>
              </p:ext>
            </p:extLst>
          </p:nvPr>
        </p:nvGraphicFramePr>
        <p:xfrm>
          <a:off x="1021278" y="1178531"/>
          <a:ext cx="9511664" cy="4311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77916">
                  <a:extLst>
                    <a:ext uri="{9D8B030D-6E8A-4147-A177-3AD203B41FA5}">
                      <a16:colId xmlns:a16="http://schemas.microsoft.com/office/drawing/2014/main" val="580977058"/>
                    </a:ext>
                  </a:extLst>
                </a:gridCol>
                <a:gridCol w="2817714">
                  <a:extLst>
                    <a:ext uri="{9D8B030D-6E8A-4147-A177-3AD203B41FA5}">
                      <a16:colId xmlns:a16="http://schemas.microsoft.com/office/drawing/2014/main" val="4082050106"/>
                    </a:ext>
                  </a:extLst>
                </a:gridCol>
                <a:gridCol w="1938118">
                  <a:extLst>
                    <a:ext uri="{9D8B030D-6E8A-4147-A177-3AD203B41FA5}">
                      <a16:colId xmlns:a16="http://schemas.microsoft.com/office/drawing/2014/main" val="3573691120"/>
                    </a:ext>
                  </a:extLst>
                </a:gridCol>
                <a:gridCol w="2377916">
                  <a:extLst>
                    <a:ext uri="{9D8B030D-6E8A-4147-A177-3AD203B41FA5}">
                      <a16:colId xmlns:a16="http://schemas.microsoft.com/office/drawing/2014/main" val="716536586"/>
                    </a:ext>
                  </a:extLst>
                </a:gridCol>
              </a:tblGrid>
              <a:tr h="513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GluonCV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622115"/>
                  </a:ext>
                </a:extLst>
              </a:tr>
              <a:tr h="513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TSN-VGG16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Top-1 acc on UCF101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82.8 (TSN)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222696"/>
                  </a:ext>
                </a:extLst>
              </a:tr>
              <a:tr h="5136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TSN-InceptionV3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Top-1 acc on Kinetics400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72.5% (TSN)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20423"/>
                  </a:ext>
                </a:extLst>
              </a:tr>
              <a:tr h="4892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I3D-InceptionV1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Top-1 acc on Kinetics400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71.1% 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65983"/>
                  </a:ext>
                </a:extLst>
              </a:tr>
              <a:tr h="4776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I3D-ResNet50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Top-1 acc on Kinetics400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72.9% (</a:t>
                      </a:r>
                      <a:r>
                        <a:rPr lang="en-US" dirty="0" err="1"/>
                        <a:t>MMAction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53985"/>
                  </a:ext>
                </a:extLst>
              </a:tr>
              <a:tr h="5232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I3D-NL-ResNet101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Top-1 acc on Kinetics400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r>
                        <a:rPr lang="en-US" altLang="zh-CN" dirty="0"/>
                        <a:t>6</a:t>
                      </a:r>
                      <a:r>
                        <a:rPr lang="en-US" dirty="0"/>
                        <a:t>.</a:t>
                      </a:r>
                      <a:r>
                        <a:rPr lang="en-US" altLang="zh-CN" dirty="0"/>
                        <a:t>1</a:t>
                      </a:r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76.0% (paper)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81177"/>
                  </a:ext>
                </a:extLst>
              </a:tr>
              <a:tr h="523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SlowFast-4x16-ResNet50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Top-1 acc on Kinetics400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(paper)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48690"/>
                  </a:ext>
                </a:extLst>
              </a:tr>
              <a:tr h="2380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TSN-ResNet50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Top-1 acc on something-something-v2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30.0% (</a:t>
                      </a:r>
                      <a:r>
                        <a:rPr lang="en-US" altLang="zh-CN" dirty="0"/>
                        <a:t>paper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4306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8752F3-9D94-A443-83F6-793FBF50ED5C}"/>
              </a:ext>
            </a:extLst>
          </p:cNvPr>
          <p:cNvSpPr txBox="1"/>
          <p:nvPr/>
        </p:nvSpPr>
        <p:spPr>
          <a:xfrm>
            <a:off x="3309945" y="5608566"/>
            <a:ext cx="55721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SOTA pre-trained models (RGB input)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132667" y="153249"/>
            <a:ext cx="1192172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Implement SOTA Video Action Recognition Models with </a:t>
            </a:r>
            <a:r>
              <a:rPr lang="en-US" dirty="0" err="1"/>
              <a:t>GluonCV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17414-1DB1-CB46-BD57-6F57A70CD99E}"/>
              </a:ext>
            </a:extLst>
          </p:cNvPr>
          <p:cNvSpPr txBox="1"/>
          <p:nvPr/>
        </p:nvSpPr>
        <p:spPr>
          <a:xfrm>
            <a:off x="5644234" y="864993"/>
            <a:ext cx="564154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data preparation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Dataset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Image/</a:t>
            </a:r>
            <a:r>
              <a:rPr lang="en-US" sz="2800" dirty="0">
                <a:solidFill>
                  <a:schemeClr val="bg1"/>
                </a:solidFill>
              </a:rPr>
              <a:t>Video </a:t>
            </a:r>
            <a:r>
              <a:rPr lang="en-US" sz="2800" dirty="0" err="1">
                <a:solidFill>
                  <a:schemeClr val="bg1"/>
                </a:solidFill>
              </a:rPr>
              <a:t>dataloader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Transformation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Metric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Loss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Pre-defined network architectures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Building-blocks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Reproducible Experiments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Training Script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Configurations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8279F-985F-F349-BB11-C0CF5464A676}"/>
              </a:ext>
            </a:extLst>
          </p:cNvPr>
          <p:cNvSpPr txBox="1"/>
          <p:nvPr/>
        </p:nvSpPr>
        <p:spPr>
          <a:xfrm>
            <a:off x="1548090" y="3034808"/>
            <a:ext cx="320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Available in </a:t>
            </a:r>
            <a:r>
              <a:rPr lang="en-US" sz="2800" dirty="0" err="1">
                <a:solidFill>
                  <a:schemeClr val="bg1"/>
                </a:solidFill>
              </a:rPr>
              <a:t>GluonCV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625795" y="295327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Fast Data Loading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7E16A5-46C0-4A41-904D-74D26C17AD88}"/>
              </a:ext>
            </a:extLst>
          </p:cNvPr>
          <p:cNvSpPr txBox="1">
            <a:spLocks/>
          </p:cNvSpPr>
          <p:nvPr/>
        </p:nvSpPr>
        <p:spPr>
          <a:xfrm>
            <a:off x="838197" y="14825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Our frame-based data loader is 1.3x faster than </a:t>
            </a:r>
            <a:r>
              <a:rPr lang="en-US" dirty="0" err="1">
                <a:solidFill>
                  <a:schemeClr val="bg1"/>
                </a:solidFill>
              </a:rPr>
              <a:t>mmaction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toolkit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>
                <a:hlinkClick r:id="rId3"/>
              </a:rPr>
              <a:t>https://github.com/open-mmlab/mmaction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also support loading videos directly during training. Our video loader (</a:t>
            </a:r>
            <a:r>
              <a:rPr lang="en-US" dirty="0" err="1">
                <a:solidFill>
                  <a:schemeClr val="bg1"/>
                </a:solidFill>
              </a:rPr>
              <a:t>decord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hlinkClick r:id="rId4"/>
              </a:rPr>
              <a:t>https://github.com/zhreshold/decord</a:t>
            </a:r>
            <a:r>
              <a:rPr lang="en-US" dirty="0">
                <a:solidFill>
                  <a:schemeClr val="bg1"/>
                </a:solidFill>
              </a:rPr>
              <a:t>) is 6 times faster than OpenCV “cv2.VideoCapture”.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Our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code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support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distributed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training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across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multiple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machines.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101667C-B732-7F47-8471-FA3890A059A8}"/>
              </a:ext>
            </a:extLst>
          </p:cNvPr>
          <p:cNvSpPr txBox="1">
            <a:spLocks/>
          </p:cNvSpPr>
          <p:nvPr/>
        </p:nvSpPr>
        <p:spPr>
          <a:xfrm>
            <a:off x="625795" y="295327"/>
            <a:ext cx="10940405" cy="7276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/>
            <a:r>
              <a:rPr lang="en-US" dirty="0"/>
              <a:t>Why Use </a:t>
            </a:r>
            <a:r>
              <a:rPr lang="en-US" dirty="0" err="1"/>
              <a:t>GluonCV</a:t>
            </a:r>
            <a:r>
              <a:rPr lang="en-US" dirty="0"/>
              <a:t> Video Toolkit?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37EF-204F-AF4E-A32E-D01EC998661B}"/>
              </a:ext>
            </a:extLst>
          </p:cNvPr>
          <p:cNvSpPr txBox="1"/>
          <p:nvPr/>
        </p:nvSpPr>
        <p:spPr>
          <a:xfrm>
            <a:off x="483080" y="1490109"/>
            <a:ext cx="11386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Compared to existing open source toolkits for video classification (</a:t>
            </a:r>
            <a:r>
              <a:rPr lang="en-US" dirty="0" err="1">
                <a:solidFill>
                  <a:schemeClr val="bg1"/>
                </a:solidFill>
              </a:rPr>
              <a:t>MMAction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PyVideoResearch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TorchVision</a:t>
            </a:r>
            <a:r>
              <a:rPr lang="en-US" dirty="0">
                <a:solidFill>
                  <a:schemeClr val="bg1"/>
                </a:solidFill>
              </a:rPr>
              <a:t> 0.4 Video),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Our model zoo coverage is more complete (2D, 3D, 2+1D networks)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Fully reproducible results with training recipe and training logs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Faster data loading for quick experiment iteration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Detailed documentation and tutorials to get you started (feature extraction, fine-tuning, etc.)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We support more datasets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Unified train/test script, easy to understand and modify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Actively maintained</a:t>
            </a:r>
          </a:p>
        </p:txBody>
      </p:sp>
    </p:spTree>
    <p:extLst>
      <p:ext uri="{BB962C8B-B14F-4D97-AF65-F5344CB8AC3E}">
        <p14:creationId xmlns:p14="http://schemas.microsoft.com/office/powerpoint/2010/main" val="35285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16739-8241-2A43-A7E9-76D8DE4DDCBC}"/>
              </a:ext>
            </a:extLst>
          </p:cNvPr>
          <p:cNvSpPr txBox="1"/>
          <p:nvPr/>
        </p:nvSpPr>
        <p:spPr>
          <a:xfrm>
            <a:off x="5015415" y="310583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Hands On!</a:t>
            </a:r>
          </a:p>
        </p:txBody>
      </p:sp>
    </p:spTree>
    <p:extLst>
      <p:ext uri="{BB962C8B-B14F-4D97-AF65-F5344CB8AC3E}">
        <p14:creationId xmlns:p14="http://schemas.microsoft.com/office/powerpoint/2010/main" val="25326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video action recognition?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Recognize what action is the person doing in a 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FB71F-D190-0547-ADC0-B86868A5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24" y="2592557"/>
            <a:ext cx="5463752" cy="307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703" y="227284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Like </a:t>
            </a:r>
            <a:r>
              <a:rPr lang="en-US" sz="3200" dirty="0" err="1">
                <a:solidFill>
                  <a:schemeClr val="bg1"/>
                </a:solidFill>
              </a:rPr>
              <a:t>GluonCV</a:t>
            </a:r>
            <a:r>
              <a:rPr lang="en-US" sz="3200" dirty="0">
                <a:solidFill>
                  <a:schemeClr val="bg1"/>
                </a:solidFill>
              </a:rPr>
              <a:t>? Go build!</a:t>
            </a:r>
          </a:p>
        </p:txBody>
      </p:sp>
      <p:sp>
        <p:nvSpPr>
          <p:cNvPr id="11" name="https://gluon-cv.mxnet.io">
            <a:extLst>
              <a:ext uri="{FF2B5EF4-FFF2-40B4-BE49-F238E27FC236}">
                <a16:creationId xmlns:a16="http://schemas.microsoft.com/office/drawing/2014/main" id="{99811199-7A37-5043-AEED-C9F20F52310D}"/>
              </a:ext>
            </a:extLst>
          </p:cNvPr>
          <p:cNvSpPr txBox="1"/>
          <p:nvPr/>
        </p:nvSpPr>
        <p:spPr>
          <a:xfrm>
            <a:off x="3908497" y="4793963"/>
            <a:ext cx="5001967" cy="6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3" tIns="67733" rIns="67733" bIns="67733" anchor="ctr">
            <a:spAutoFit/>
          </a:bodyPr>
          <a:lstStyle>
            <a:lvl1pPr>
              <a:spcBef>
                <a:spcPts val="4200"/>
              </a:spcBef>
              <a:defRPr sz="3200" b="0"/>
            </a:lvl1pPr>
          </a:lstStyle>
          <a:p>
            <a:r>
              <a:rPr sz="36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https://gluon-cv.mxnet.io</a:t>
            </a:r>
            <a:r>
              <a:rPr lang="en-US" sz="3600" dirty="0">
                <a:solidFill>
                  <a:srgbClr val="00B0F0"/>
                </a:solidFill>
              </a:rPr>
              <a:t> 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5446E5-9355-7441-B9F6-6AC7D1196593}"/>
              </a:ext>
            </a:extLst>
          </p:cNvPr>
          <p:cNvSpPr/>
          <p:nvPr/>
        </p:nvSpPr>
        <p:spPr>
          <a:xfrm>
            <a:off x="1939638" y="1648694"/>
            <a:ext cx="1645920" cy="1645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luon_s2.png" descr="gluon_s2.png">
            <a:extLst>
              <a:ext uri="{FF2B5EF4-FFF2-40B4-BE49-F238E27FC236}">
                <a16:creationId xmlns:a16="http://schemas.microsoft.com/office/drawing/2014/main" id="{1E18E1BA-4A68-7B4D-B03E-9689278C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46" y="4362116"/>
            <a:ext cx="1524394" cy="155448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BCCF3E-A4D5-BE48-8CE1-12C956CAD31D}"/>
              </a:ext>
            </a:extLst>
          </p:cNvPr>
          <p:cNvSpPr/>
          <p:nvPr/>
        </p:nvSpPr>
        <p:spPr>
          <a:xfrm>
            <a:off x="3645023" y="2123019"/>
            <a:ext cx="5995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https://github.com/dmlc/gluon-cv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6190-8EAC-D341-80F8-0F529F03D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103" y="1687044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039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video action recognition?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367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Classification problem (with temporal dimension), serves as basis for various video tasks, such as video object detection, video </a:t>
            </a:r>
            <a:r>
              <a:rPr lang="en-US" altLang="zh-CN" dirty="0">
                <a:solidFill>
                  <a:schemeClr val="bg1"/>
                </a:solidFill>
              </a:rPr>
              <a:t>event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localization, video retrieval, video recommendation, etc.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Useful applications, such as surveillance monitoring, robotics, gaming, human motion analysis, etc.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and datasets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D8E235-C952-9E44-AFD4-52D4FAF8F69E}"/>
              </a:ext>
            </a:extLst>
          </p:cNvPr>
          <p:cNvSpPr/>
          <p:nvPr/>
        </p:nvSpPr>
        <p:spPr>
          <a:xfrm>
            <a:off x="1395081" y="2206604"/>
            <a:ext cx="41616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Two-stream networks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TSN (temporal segment networks)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C3D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P3D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I3D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S3D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R(2+1)D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Non-local neural networks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TRN (temporal relation networks)</a:t>
            </a:r>
          </a:p>
          <a:p>
            <a:pPr lvl="1"/>
            <a:r>
              <a:rPr lang="en-US" altLang="zh-CN" sz="2000" dirty="0" err="1">
                <a:solidFill>
                  <a:schemeClr val="bg1"/>
                </a:solidFill>
              </a:rPr>
              <a:t>SlowFast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TSM (temporal shift module)</a:t>
            </a: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B22B8-EADE-CC4F-B694-434AA945EBE2}"/>
              </a:ext>
            </a:extLst>
          </p:cNvPr>
          <p:cNvSpPr/>
          <p:nvPr/>
        </p:nvSpPr>
        <p:spPr>
          <a:xfrm>
            <a:off x="6523927" y="2206604"/>
            <a:ext cx="41616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UCF101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HMDB51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Sports1M </a:t>
            </a:r>
          </a:p>
          <a:p>
            <a:pPr lvl="1"/>
            <a:r>
              <a:rPr lang="en-US" altLang="zh-CN" sz="2000" dirty="0" err="1">
                <a:solidFill>
                  <a:schemeClr val="bg1"/>
                </a:solidFill>
              </a:rPr>
              <a:t>ActivityNet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Charades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Kinetics400/600/700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Moments in time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HACS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Something-something-v1/v2</a:t>
            </a:r>
          </a:p>
        </p:txBody>
      </p:sp>
    </p:spTree>
    <p:extLst>
      <p:ext uri="{BB962C8B-B14F-4D97-AF65-F5344CB8AC3E}">
        <p14:creationId xmlns:p14="http://schemas.microsoft.com/office/powerpoint/2010/main" val="34064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Popular models and datasets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>
                <a:solidFill>
                  <a:schemeClr val="accent6"/>
                </a:solidFill>
              </a:rPr>
              <a:t>what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we</a:t>
            </a:r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have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D8E235-C952-9E44-AFD4-52D4FAF8F69E}"/>
              </a:ext>
            </a:extLst>
          </p:cNvPr>
          <p:cNvSpPr/>
          <p:nvPr/>
        </p:nvSpPr>
        <p:spPr>
          <a:xfrm>
            <a:off x="1395081" y="2206604"/>
            <a:ext cx="416165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Two-stream networks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TSN (temporal segment networks)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C3D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P3D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I3D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S3D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R(2+1)D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Non-local neural networks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TRN (temporal relation networks)</a:t>
            </a:r>
          </a:p>
          <a:p>
            <a:pPr lvl="1"/>
            <a:r>
              <a:rPr lang="en-US" altLang="zh-CN" sz="2000" dirty="0" err="1">
                <a:solidFill>
                  <a:schemeClr val="accent6"/>
                </a:solidFill>
              </a:rPr>
              <a:t>SlowFast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TSM (temporal shift module)</a:t>
            </a:r>
          </a:p>
          <a:p>
            <a:pPr lvl="1"/>
            <a:r>
              <a:rPr lang="en-US" altLang="zh-CN" sz="2000" dirty="0" err="1">
                <a:solidFill>
                  <a:schemeClr val="accent6"/>
                </a:solidFill>
              </a:rPr>
              <a:t>SCSampler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pPr lvl="1"/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B22B8-EADE-CC4F-B694-434AA945EBE2}"/>
              </a:ext>
            </a:extLst>
          </p:cNvPr>
          <p:cNvSpPr/>
          <p:nvPr/>
        </p:nvSpPr>
        <p:spPr>
          <a:xfrm>
            <a:off x="6523927" y="2206604"/>
            <a:ext cx="41616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UCF101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HMDB51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Sports1M </a:t>
            </a:r>
          </a:p>
          <a:p>
            <a:pPr lvl="1"/>
            <a:r>
              <a:rPr lang="en-US" altLang="zh-CN" sz="2000" dirty="0" err="1">
                <a:solidFill>
                  <a:schemeClr val="bg1"/>
                </a:solidFill>
              </a:rPr>
              <a:t>ActivityNet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Charades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Kinetics400/600/700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</a:rPr>
              <a:t>Moments in time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HACS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Something-something-v1/v2</a:t>
            </a:r>
          </a:p>
        </p:txBody>
      </p:sp>
    </p:spTree>
    <p:extLst>
      <p:ext uri="{BB962C8B-B14F-4D97-AF65-F5344CB8AC3E}">
        <p14:creationId xmlns:p14="http://schemas.microsoft.com/office/powerpoint/2010/main" val="2837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9" y="38286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Two Stream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841538" y="4365458"/>
            <a:ext cx="8508922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Use optical flow to introduce temporal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D3AF6-BC47-1A45-91F5-7E3B24B27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621" y="1286242"/>
            <a:ext cx="8216756" cy="28614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2510DE-2C66-C24C-BF56-87B2AC0961A2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>
                <a:solidFill>
                  <a:schemeClr val="bg1"/>
                </a:solidFill>
              </a:rPr>
              <a:t>Karen </a:t>
            </a:r>
            <a:r>
              <a:rPr lang="en-US" sz="2000" baseline="30000" dirty="0" err="1">
                <a:solidFill>
                  <a:schemeClr val="bg1"/>
                </a:solidFill>
              </a:rPr>
              <a:t>Simonyan</a:t>
            </a:r>
            <a:r>
              <a:rPr lang="en-US" sz="2000" baseline="30000" dirty="0">
                <a:solidFill>
                  <a:schemeClr val="bg1"/>
                </a:solidFill>
              </a:rPr>
              <a:t> and Andrew Zisserman, Two-Stream Convolutional Networks for Action Recognition in Videos, </a:t>
            </a:r>
            <a:r>
              <a:rPr lang="en-US" sz="2000" baseline="30000" dirty="0" err="1">
                <a:solidFill>
                  <a:schemeClr val="bg1"/>
                </a:solidFill>
              </a:rPr>
              <a:t>NeurIPS</a:t>
            </a:r>
            <a:r>
              <a:rPr lang="en-US" sz="2000" baseline="30000" dirty="0">
                <a:solidFill>
                  <a:schemeClr val="bg1"/>
                </a:solidFill>
              </a:rPr>
              <a:t> 2014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Temporal Segment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6" y="4683534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Introduce segments to reason longer temporal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1AAF1-2CB3-6A4F-8ECA-B4C8CB4A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90" y="1207111"/>
            <a:ext cx="8131209" cy="31491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 err="1">
                <a:solidFill>
                  <a:schemeClr val="bg1"/>
                </a:solidFill>
              </a:rPr>
              <a:t>Limin</a:t>
            </a:r>
            <a:r>
              <a:rPr lang="en-US" sz="2000" baseline="30000" dirty="0">
                <a:solidFill>
                  <a:schemeClr val="bg1"/>
                </a:solidFill>
              </a:rPr>
              <a:t> Wang, et al., Temporal Segment Networks: Towards Good Practices for Deep Action Recognition, ECCV 2016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12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Temporal Shift Module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6" y="4683534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Use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shift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mimic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3D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conv,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improve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accuracy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extra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parameters.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aseline="30000" dirty="0">
                <a:solidFill>
                  <a:schemeClr val="bg1"/>
                </a:solidFill>
              </a:rPr>
              <a:t>Ji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>
                <a:solidFill>
                  <a:schemeClr val="bg1"/>
                </a:solidFill>
              </a:rPr>
              <a:t>Lin</a:t>
            </a:r>
            <a:r>
              <a:rPr lang="en-US" sz="2000" baseline="30000" dirty="0">
                <a:solidFill>
                  <a:schemeClr val="bg1"/>
                </a:solidFill>
              </a:rPr>
              <a:t>, et al., TSM: Temporal Shift Module for Efficient Video Understanding, </a:t>
            </a:r>
            <a:r>
              <a:rPr lang="en-US" altLang="zh-CN" sz="2000" baseline="30000" dirty="0">
                <a:solidFill>
                  <a:schemeClr val="bg1"/>
                </a:solidFill>
              </a:rPr>
              <a:t>ICCV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r>
              <a:rPr lang="en-US" altLang="zh-CN" sz="2000" baseline="30000" dirty="0">
                <a:solidFill>
                  <a:schemeClr val="bg1"/>
                </a:solidFill>
              </a:rPr>
              <a:t>2019</a:t>
            </a:r>
            <a:r>
              <a:rPr lang="zh-CN" altLang="en-US" sz="2000" baseline="30000" dirty="0">
                <a:solidFill>
                  <a:schemeClr val="bg1"/>
                </a:solidFill>
              </a:rPr>
              <a:t> </a:t>
            </a:r>
            <a:r>
              <a:rPr lang="en-US" sz="2000" baseline="30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712FF-6670-9C41-BCB1-45D51B859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81" y="1332279"/>
            <a:ext cx="8091714" cy="30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0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195" y="37664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C3D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371D8F-41BB-664F-9854-4D6E7E56DE06}"/>
              </a:ext>
            </a:extLst>
          </p:cNvPr>
          <p:cNvSpPr txBox="1">
            <a:spLocks/>
          </p:cNvSpPr>
          <p:nvPr/>
        </p:nvSpPr>
        <p:spPr>
          <a:xfrm>
            <a:off x="1938247" y="2661303"/>
            <a:ext cx="8315496" cy="842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Use 3D convolution network to learn spatiotemporal features for video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BBC55-C66F-6843-8ADC-0207C97265BC}"/>
              </a:ext>
            </a:extLst>
          </p:cNvPr>
          <p:cNvSpPr/>
          <p:nvPr/>
        </p:nvSpPr>
        <p:spPr>
          <a:xfrm>
            <a:off x="1256871" y="5768272"/>
            <a:ext cx="9293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aseline="30000" dirty="0">
                <a:solidFill>
                  <a:schemeClr val="bg1"/>
                </a:solidFill>
              </a:rPr>
              <a:t>Du Tran, et al., Learning Spatiotemporal Features with 3D Convolutional Networks, ICCV 2015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98449-881C-0B40-9DD8-7D36E1E2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72" y="3778836"/>
            <a:ext cx="9091246" cy="1280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B6C3C-16B0-1346-85BB-E62059A80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26" y="1450757"/>
            <a:ext cx="10805746" cy="9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{A5E580B3-DA87-AF4D-9FC2-A5230D28CA47}tf16401378</Template>
  <TotalTime>23469</TotalTime>
  <Words>785</Words>
  <Application>Microsoft Macintosh PowerPoint</Application>
  <PresentationFormat>Widescreen</PresentationFormat>
  <Paragraphs>167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Amazon Ember</vt:lpstr>
      <vt:lpstr>Amazon Ember Regular</vt:lpstr>
      <vt:lpstr>Arial</vt:lpstr>
      <vt:lpstr>Calibri</vt:lpstr>
      <vt:lpstr>Calibri Light</vt:lpstr>
      <vt:lpstr>Wingdings</vt:lpstr>
      <vt:lpstr>Office Theme</vt:lpstr>
      <vt:lpstr>GluonCV: Video Action Recognition</vt:lpstr>
      <vt:lpstr>What’s video action recognition?</vt:lpstr>
      <vt:lpstr>Why video action recognition?</vt:lpstr>
      <vt:lpstr>Popular models and datasets</vt:lpstr>
      <vt:lpstr>Popular models and datasets (what we have)</vt:lpstr>
      <vt:lpstr>Two Stream Networks</vt:lpstr>
      <vt:lpstr>Temporal Segment Networks</vt:lpstr>
      <vt:lpstr>Temporal Shift Module</vt:lpstr>
      <vt:lpstr>C3D</vt:lpstr>
      <vt:lpstr>I3D</vt:lpstr>
      <vt:lpstr>Non-local Neural Networks</vt:lpstr>
      <vt:lpstr>SlowFast</vt:lpstr>
      <vt:lpstr>R2+1D</vt:lpstr>
      <vt:lpstr>SCSampler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Like GluonCV? Go build!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Sukwon</dc:creator>
  <cp:lastModifiedBy>Microsoft Office User</cp:lastModifiedBy>
  <cp:revision>308</cp:revision>
  <dcterms:created xsi:type="dcterms:W3CDTF">2018-05-23T17:43:54Z</dcterms:created>
  <dcterms:modified xsi:type="dcterms:W3CDTF">2019-12-03T00:37:12Z</dcterms:modified>
</cp:coreProperties>
</file>